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handoutMasterIdLst>
    <p:handoutMasterId r:id="rId42"/>
  </p:handoutMasterIdLst>
  <p:sldIdLst>
    <p:sldId id="772" r:id="rId5"/>
    <p:sldId id="1050" r:id="rId6"/>
    <p:sldId id="1037" r:id="rId7"/>
    <p:sldId id="978" r:id="rId8"/>
    <p:sldId id="979" r:id="rId9"/>
    <p:sldId id="984" r:id="rId10"/>
    <p:sldId id="986" r:id="rId11"/>
    <p:sldId id="1011" r:id="rId12"/>
    <p:sldId id="1012" r:id="rId13"/>
    <p:sldId id="1034" r:id="rId14"/>
    <p:sldId id="985" r:id="rId15"/>
    <p:sldId id="1035" r:id="rId16"/>
    <p:sldId id="1014" r:id="rId17"/>
    <p:sldId id="1015" r:id="rId18"/>
    <p:sldId id="1016" r:id="rId19"/>
    <p:sldId id="1018" r:id="rId20"/>
    <p:sldId id="1019" r:id="rId21"/>
    <p:sldId id="1017" r:id="rId22"/>
    <p:sldId id="1038" r:id="rId23"/>
    <p:sldId id="1039" r:id="rId24"/>
    <p:sldId id="1024" r:id="rId25"/>
    <p:sldId id="1025" r:id="rId26"/>
    <p:sldId id="1032" r:id="rId27"/>
    <p:sldId id="1029" r:id="rId28"/>
    <p:sldId id="1045" r:id="rId29"/>
    <p:sldId id="1040" r:id="rId30"/>
    <p:sldId id="1041" r:id="rId31"/>
    <p:sldId id="1042" r:id="rId32"/>
    <p:sldId id="1046" r:id="rId33"/>
    <p:sldId id="1043" r:id="rId34"/>
    <p:sldId id="1044" r:id="rId35"/>
    <p:sldId id="1047" r:id="rId36"/>
    <p:sldId id="1048" r:id="rId37"/>
    <p:sldId id="1049" r:id="rId38"/>
    <p:sldId id="1051" r:id="rId39"/>
    <p:sldId id="956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39" autoAdjust="0"/>
    <p:restoredTop sz="91160" autoAdjust="0"/>
  </p:normalViewPr>
  <p:slideViewPr>
    <p:cSldViewPr>
      <p:cViewPr varScale="1">
        <p:scale>
          <a:sx n="63" d="100"/>
          <a:sy n="63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180"/>
    </p:cViewPr>
  </p:sorterViewPr>
  <p:notesViewPr>
    <p:cSldViewPr>
      <p:cViewPr varScale="1">
        <p:scale>
          <a:sx n="59" d="100"/>
          <a:sy n="59" d="100"/>
        </p:scale>
        <p:origin x="-248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1.xml"/><Relationship Id="rId6" Type="http://schemas.openxmlformats.org/officeDocument/2006/relationships/slide" Target="slides/slide35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997A29-A593-4BFE-B503-605FA2A6DB81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197E99-805D-400B-8F3A-DF340E4640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78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9FC6C0-8CB2-4348-8EA2-31481A706204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922265-1BE0-4397-9201-3A8AB1CF59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 sz="3500" b="1"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A27601-F835-4A4F-9B25-63A9142B60B5}" type="slidenum">
              <a:rPr lang="en-US" sz="1300">
                <a:solidFill>
                  <a:prstClr val="black"/>
                </a:solidFill>
              </a:rPr>
              <a:pPr eaLnBrk="1" hangingPunct="1"/>
              <a:t>1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1850" cy="34829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90D4-5F36-4ABE-8433-37A21BAB01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5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90D4-5F36-4ABE-8433-37A21BAB01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51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90D4-5F36-4ABE-8433-37A21BAB01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1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90D4-5F36-4ABE-8433-37A21BAB01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5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356BC-D614-4057-A668-00AE2F3819D8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 sz="3500" b="1"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A27601-F835-4A4F-9B25-63A9142B60B5}" type="slidenum">
              <a:rPr lang="en-US" sz="1300">
                <a:solidFill>
                  <a:prstClr val="black"/>
                </a:solidFill>
              </a:rPr>
              <a:pPr eaLnBrk="1" hangingPunct="1"/>
              <a:t>35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1850" cy="34829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356BC-D614-4057-A668-00AE2F3819D8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356BC-D614-4057-A668-00AE2F3819D8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 sz="3500" b="1"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A27601-F835-4A4F-9B25-63A9142B60B5}" type="slidenum">
              <a:rPr lang="en-US" sz="1300">
                <a:solidFill>
                  <a:prstClr val="black"/>
                </a:solidFill>
              </a:rPr>
              <a:pPr eaLnBrk="1" hangingPunct="1"/>
              <a:t>6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1850" cy="34829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 sz="3500" b="1"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A27601-F835-4A4F-9B25-63A9142B60B5}" type="slidenum">
              <a:rPr lang="en-US" sz="1300">
                <a:solidFill>
                  <a:prstClr val="black"/>
                </a:solidFill>
              </a:rPr>
              <a:pPr eaLnBrk="1" hangingPunct="1"/>
              <a:t>7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1850" cy="34829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90D4-5F36-4ABE-8433-37A21BAB01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98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90D4-5F36-4ABE-8433-37A21BAB01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9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90D4-5F36-4ABE-8433-37A21BAB01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98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 sz="3500" b="1"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A27601-F835-4A4F-9B25-63A9142B60B5}" type="slidenum">
              <a:rPr lang="en-US" sz="1300">
                <a:solidFill>
                  <a:prstClr val="black"/>
                </a:solidFill>
              </a:rPr>
              <a:pPr eaLnBrk="1" hangingPunct="1"/>
              <a:t>11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1850" cy="34829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 sz="3500" b="1"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A27601-F835-4A4F-9B25-63A9142B60B5}" type="slidenum">
              <a:rPr lang="en-US" sz="1300">
                <a:solidFill>
                  <a:prstClr val="black"/>
                </a:solidFill>
              </a:rPr>
              <a:pPr eaLnBrk="1" hangingPunct="1"/>
              <a:t>12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1850" cy="34829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0" y="6081713"/>
            <a:ext cx="9144000" cy="776287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99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304800" y="6108700"/>
            <a:ext cx="1447800" cy="568325"/>
            <a:chOff x="422" y="2984"/>
            <a:chExt cx="1354" cy="598"/>
          </a:xfrm>
        </p:grpSpPr>
        <p:pic>
          <p:nvPicPr>
            <p:cNvPr id="7" name="Picture 58" descr="dotfhw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2984"/>
              <a:ext cx="287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9" descr="dotfhwa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08" t="5486" b="71315"/>
            <a:stretch>
              <a:fillRect/>
            </a:stretch>
          </p:blipFill>
          <p:spPr bwMode="auto">
            <a:xfrm>
              <a:off x="422" y="3313"/>
              <a:ext cx="126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452" y="3461"/>
              <a:ext cx="1323" cy="121"/>
              <a:chOff x="192" y="2592"/>
              <a:chExt cx="3840" cy="351"/>
            </a:xfrm>
          </p:grpSpPr>
          <p:pic>
            <p:nvPicPr>
              <p:cNvPr id="10" name="Picture 61" descr="dotfhwa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07" t="25751" b="38249"/>
              <a:stretch>
                <a:fillRect/>
              </a:stretch>
            </p:blipFill>
            <p:spPr bwMode="auto">
              <a:xfrm>
                <a:off x="192" y="2592"/>
                <a:ext cx="22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2" descr="dotfhwa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11432"/>
              <a:stretch>
                <a:fillRect/>
              </a:stretch>
            </p:blipFill>
            <p:spPr bwMode="auto">
              <a:xfrm>
                <a:off x="2304" y="2592"/>
                <a:ext cx="1728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79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371600"/>
            <a:ext cx="20955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1341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286000"/>
            <a:ext cx="38481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91100" y="2286000"/>
            <a:ext cx="3848100" cy="3810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647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286000"/>
            <a:ext cx="38481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286000"/>
            <a:ext cx="38481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9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7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1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8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56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18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86000"/>
            <a:ext cx="7848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0" y="6081713"/>
            <a:ext cx="9144000" cy="776287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99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030" name="Group 32"/>
          <p:cNvGrpSpPr>
            <a:grpSpLocks/>
          </p:cNvGrpSpPr>
          <p:nvPr/>
        </p:nvGrpSpPr>
        <p:grpSpPr bwMode="auto">
          <a:xfrm>
            <a:off x="304800" y="6108700"/>
            <a:ext cx="1447800" cy="568325"/>
            <a:chOff x="422" y="2984"/>
            <a:chExt cx="1354" cy="598"/>
          </a:xfrm>
        </p:grpSpPr>
        <p:pic>
          <p:nvPicPr>
            <p:cNvPr id="1033" name="Picture 33" descr="dotfhwa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2984"/>
              <a:ext cx="287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4" descr="dotfhwa2"/>
            <p:cNvPicPr preferRelativeResize="0"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08" t="5486" b="71315"/>
            <a:stretch>
              <a:fillRect/>
            </a:stretch>
          </p:blipFill>
          <p:spPr bwMode="auto">
            <a:xfrm>
              <a:off x="422" y="3313"/>
              <a:ext cx="126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35"/>
            <p:cNvGrpSpPr>
              <a:grpSpLocks/>
            </p:cNvGrpSpPr>
            <p:nvPr/>
          </p:nvGrpSpPr>
          <p:grpSpPr bwMode="auto">
            <a:xfrm>
              <a:off x="452" y="3461"/>
              <a:ext cx="1324" cy="121"/>
              <a:chOff x="192" y="2592"/>
              <a:chExt cx="3840" cy="351"/>
            </a:xfrm>
          </p:grpSpPr>
          <p:pic>
            <p:nvPicPr>
              <p:cNvPr id="1036" name="Picture 36" descr="dotfhwa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07" t="25751" b="38249"/>
              <a:stretch>
                <a:fillRect/>
              </a:stretch>
            </p:blipFill>
            <p:spPr bwMode="auto">
              <a:xfrm>
                <a:off x="192" y="2592"/>
                <a:ext cx="22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37" descr="dotfhwa2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11432"/>
              <a:stretch>
                <a:fillRect/>
              </a:stretch>
            </p:blipFill>
            <p:spPr bwMode="auto">
              <a:xfrm>
                <a:off x="2304" y="2592"/>
                <a:ext cx="1728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46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D6AD"/>
        </a:buClr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D6AD"/>
        </a:buClr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D6AD"/>
        </a:buClr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D6AD"/>
        </a:buClr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686800" cy="17526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5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Advanced Details for Adjacent Box Beam </a:t>
            </a:r>
            <a:r>
              <a:rPr lang="en-US" sz="5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Connections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61816"/>
            <a:ext cx="5181600" cy="1371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sz="2600" b="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Ben Graybeal, Ph.D., P.E.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Team Leader – Bridge &amp; Foundation Engineering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Federal Highway Administration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202-493-3122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benjamin.graybeal@dot.gov</a:t>
            </a:r>
          </a:p>
        </p:txBody>
      </p:sp>
      <p:pic>
        <p:nvPicPr>
          <p:cNvPr id="32774" name="Picture 6" descr="C:\Users\Benjamin.Graybeal\Documents\Personal\Resume_etc\Photos\BenGraybeal2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 t="14469" r="16482" b="23874"/>
          <a:stretch/>
        </p:blipFill>
        <p:spPr bwMode="auto">
          <a:xfrm>
            <a:off x="6019800" y="3810000"/>
            <a:ext cx="1295400" cy="1555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667000" y="6349996"/>
            <a:ext cx="518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•"/>
              <a:defRPr sz="2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–"/>
              <a:defRPr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b="0" kern="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Iowa DOT ABC Workshop  —  May 1-2, 2014</a:t>
            </a:r>
          </a:p>
        </p:txBody>
      </p:sp>
    </p:spTree>
    <p:extLst>
      <p:ext uri="{BB962C8B-B14F-4D97-AF65-F5344CB8AC3E}">
        <p14:creationId xmlns:p14="http://schemas.microsoft.com/office/powerpoint/2010/main" val="4833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osed Aggregate Fin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9008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67056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sz="4000" b="1" kern="0" dirty="0" smtClean="0"/>
              <a:t>   Surface Finishes</a:t>
            </a:r>
            <a:endParaRPr lang="en-US" sz="4000" b="1" kern="0" dirty="0"/>
          </a:p>
        </p:txBody>
      </p:sp>
    </p:spTree>
    <p:extLst>
      <p:ext uri="{BB962C8B-B14F-4D97-AF65-F5344CB8AC3E}">
        <p14:creationId xmlns:p14="http://schemas.microsoft.com/office/powerpoint/2010/main" val="31406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9906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4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Adjacent Box Beam Connections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0972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" b="3156"/>
          <a:stretch/>
        </p:blipFill>
        <p:spPr bwMode="auto">
          <a:xfrm>
            <a:off x="762000" y="2603468"/>
            <a:ext cx="2523823" cy="3111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1033094" y="1668959"/>
            <a:ext cx="19816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 smtClean="0">
                <a:solidFill>
                  <a:schemeClr val="bg1"/>
                </a:solidFill>
              </a:rPr>
              <a:t>Loading</a:t>
            </a:r>
            <a:endParaRPr lang="en-US" sz="4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686800" cy="9906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4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Adjacent Box Beam Connections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Users\Benjamin.Graybeal\Documents\HPC Connection Performance Study\Adjacent Boxes\IMG_2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15564" b="1349"/>
          <a:stretch/>
        </p:blipFill>
        <p:spPr bwMode="auto">
          <a:xfrm>
            <a:off x="63562" y="1600201"/>
            <a:ext cx="9004238" cy="518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3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t="16343" r="26180" b="57582"/>
          <a:stretch/>
        </p:blipFill>
        <p:spPr bwMode="auto">
          <a:xfrm>
            <a:off x="6803" y="914400"/>
            <a:ext cx="9144000" cy="260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2057"/>
          <p:cNvSpPr txBox="1"/>
          <p:nvPr/>
        </p:nvSpPr>
        <p:spPr>
          <a:xfrm>
            <a:off x="3276600" y="3124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Four Points Bending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061" name="Group 2060"/>
          <p:cNvGrpSpPr/>
          <p:nvPr/>
        </p:nvGrpSpPr>
        <p:grpSpPr>
          <a:xfrm>
            <a:off x="3468005" y="3492576"/>
            <a:ext cx="2464707" cy="2714571"/>
            <a:chOff x="3438978" y="3868316"/>
            <a:chExt cx="2464707" cy="2714571"/>
          </a:xfrm>
        </p:grpSpPr>
        <p:grpSp>
          <p:nvGrpSpPr>
            <p:cNvPr id="68" name="Group 67"/>
            <p:cNvGrpSpPr/>
            <p:nvPr/>
          </p:nvGrpSpPr>
          <p:grpSpPr>
            <a:xfrm>
              <a:off x="3438978" y="3868316"/>
              <a:ext cx="2464707" cy="2714571"/>
              <a:chOff x="3067050" y="300335"/>
              <a:chExt cx="2464707" cy="2714571"/>
            </a:xfrm>
          </p:grpSpPr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72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7" t="27172" r="29166" b="34375"/>
              <a:stretch/>
            </p:blipFill>
            <p:spPr bwMode="auto">
              <a:xfrm>
                <a:off x="3067050" y="1447800"/>
                <a:ext cx="2279650" cy="1105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0" name="Straight Arrow Connector 69"/>
              <p:cNvCxnSpPr/>
              <p:nvPr/>
            </p:nvCxnSpPr>
            <p:spPr bwMode="auto">
              <a:xfrm>
                <a:off x="3429000" y="762000"/>
                <a:ext cx="0" cy="7620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73" name="TextBox 72"/>
              <p:cNvSpPr txBox="1"/>
              <p:nvPr/>
            </p:nvSpPr>
            <p:spPr>
              <a:xfrm>
                <a:off x="3140529" y="2553241"/>
                <a:ext cx="2206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Cross Section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325586" y="300335"/>
                <a:ext cx="2206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Elevation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060" name="Straight Connector 2059"/>
            <p:cNvCxnSpPr/>
            <p:nvPr/>
          </p:nvCxnSpPr>
          <p:spPr bwMode="auto">
            <a:xfrm>
              <a:off x="4071257" y="4791646"/>
              <a:ext cx="0" cy="1456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5105400" y="4791646"/>
              <a:ext cx="0" cy="1456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2154462" y="405795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Off Center 6 in.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0"/>
            <a:ext cx="67056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sz="3200" b="1" kern="0" dirty="0" smtClean="0"/>
              <a:t>  Simply Supported</a:t>
            </a:r>
            <a:endParaRPr lang="en-US" sz="3200" b="1" kern="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435598" y="3954241"/>
            <a:ext cx="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5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4501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Loading Range: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36, 54, 72, 90 kips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/>
          <a:stretch/>
        </p:blipFill>
        <p:spPr bwMode="auto">
          <a:xfrm>
            <a:off x="795147" y="1066800"/>
            <a:ext cx="7206345" cy="433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324600" y="6077857"/>
            <a:ext cx="320765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5121275">
              <a:defRPr/>
            </a:pPr>
            <a:r>
              <a:rPr lang="en-US" sz="3200" b="1" kern="0" dirty="0" smtClean="0">
                <a:solidFill>
                  <a:schemeClr val="bg1">
                    <a:lumMod val="85000"/>
                  </a:schemeClr>
                </a:solidFill>
              </a:rPr>
              <a:t>Test Setup</a:t>
            </a:r>
            <a:endParaRPr lang="en-US" sz="3200" b="1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67056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sz="2800" b="1" kern="0" dirty="0" smtClean="0"/>
              <a:t>  Loading Protocol #1 (Simply Supported)</a:t>
            </a:r>
            <a:endParaRPr lang="en-US" sz="2800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2912419" y="6051581"/>
            <a:ext cx="2971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Equivalent to the distributed load from a fatigue truck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2971800" y="5791200"/>
            <a:ext cx="228600" cy="2603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08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t="16343" r="26180" b="57582"/>
          <a:stretch/>
        </p:blipFill>
        <p:spPr bwMode="auto">
          <a:xfrm>
            <a:off x="6803" y="914400"/>
            <a:ext cx="9144000" cy="260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2057"/>
          <p:cNvSpPr txBox="1"/>
          <p:nvPr/>
        </p:nvSpPr>
        <p:spPr>
          <a:xfrm>
            <a:off x="3276600" y="3124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Four Points Bending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061" name="Group 2060"/>
          <p:cNvGrpSpPr/>
          <p:nvPr/>
        </p:nvGrpSpPr>
        <p:grpSpPr>
          <a:xfrm>
            <a:off x="3468005" y="3492576"/>
            <a:ext cx="2464707" cy="2714571"/>
            <a:chOff x="3438978" y="3868316"/>
            <a:chExt cx="2464707" cy="2714571"/>
          </a:xfrm>
        </p:grpSpPr>
        <p:grpSp>
          <p:nvGrpSpPr>
            <p:cNvPr id="68" name="Group 67"/>
            <p:cNvGrpSpPr/>
            <p:nvPr/>
          </p:nvGrpSpPr>
          <p:grpSpPr>
            <a:xfrm>
              <a:off x="3438978" y="3868316"/>
              <a:ext cx="2464707" cy="2714571"/>
              <a:chOff x="3067050" y="300335"/>
              <a:chExt cx="2464707" cy="2714571"/>
            </a:xfrm>
          </p:grpSpPr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72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7" t="27172" r="29166" b="34375"/>
              <a:stretch/>
            </p:blipFill>
            <p:spPr bwMode="auto">
              <a:xfrm>
                <a:off x="3067050" y="1447800"/>
                <a:ext cx="2279650" cy="1105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0" name="Straight Arrow Connector 69"/>
              <p:cNvCxnSpPr/>
              <p:nvPr/>
            </p:nvCxnSpPr>
            <p:spPr bwMode="auto">
              <a:xfrm>
                <a:off x="3429000" y="762000"/>
                <a:ext cx="0" cy="7620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73" name="TextBox 72"/>
              <p:cNvSpPr txBox="1"/>
              <p:nvPr/>
            </p:nvSpPr>
            <p:spPr>
              <a:xfrm>
                <a:off x="3140529" y="2553241"/>
                <a:ext cx="2206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Cross Section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325586" y="300335"/>
                <a:ext cx="2206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Elevation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060" name="Straight Connector 2059"/>
            <p:cNvCxnSpPr/>
            <p:nvPr/>
          </p:nvCxnSpPr>
          <p:spPr bwMode="auto">
            <a:xfrm>
              <a:off x="4071257" y="4791646"/>
              <a:ext cx="0" cy="1456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5105400" y="4791646"/>
              <a:ext cx="0" cy="1456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2154462" y="405795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Off Center 6 in.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 bwMode="auto">
          <a:xfrm>
            <a:off x="6324600" y="6077857"/>
            <a:ext cx="320765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5121275">
              <a:defRPr/>
            </a:pPr>
            <a:r>
              <a:rPr lang="en-US" sz="3200" b="1" kern="0" dirty="0" smtClean="0">
                <a:solidFill>
                  <a:schemeClr val="bg1">
                    <a:lumMod val="85000"/>
                  </a:schemeClr>
                </a:solidFill>
              </a:rPr>
              <a:t>Test Setup</a:t>
            </a:r>
            <a:endParaRPr lang="en-US" sz="3200" b="1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0"/>
            <a:ext cx="67056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sz="3200" b="1" kern="0" dirty="0" smtClean="0"/>
              <a:t>  Restrained Deflection</a:t>
            </a:r>
            <a:endParaRPr lang="en-US" sz="3200" b="1" kern="0" dirty="0"/>
          </a:p>
        </p:txBody>
      </p:sp>
      <p:sp>
        <p:nvSpPr>
          <p:cNvPr id="18" name="Isosceles Triangle 17"/>
          <p:cNvSpPr/>
          <p:nvPr/>
        </p:nvSpPr>
        <p:spPr bwMode="auto">
          <a:xfrm>
            <a:off x="3120571" y="2476500"/>
            <a:ext cx="152400" cy="2286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>
            <a:off x="5435598" y="2476500"/>
            <a:ext cx="152400" cy="2286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Isosceles Triangle 19"/>
          <p:cNvSpPr/>
          <p:nvPr/>
        </p:nvSpPr>
        <p:spPr bwMode="auto">
          <a:xfrm>
            <a:off x="4701717" y="5644060"/>
            <a:ext cx="152400" cy="2286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435598" y="4258008"/>
            <a:ext cx="0" cy="458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" name="Straight Arrow Connector 3"/>
          <p:cNvCxnSpPr/>
          <p:nvPr/>
        </p:nvCxnSpPr>
        <p:spPr bwMode="auto">
          <a:xfrm>
            <a:off x="1589314" y="1828800"/>
            <a:ext cx="0" cy="3900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7086600" y="1828800"/>
            <a:ext cx="0" cy="3900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76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Box Beam Test\pic\IMG_53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1806" b="10625"/>
          <a:stretch/>
        </p:blipFill>
        <p:spPr bwMode="auto">
          <a:xfrm>
            <a:off x="914400" y="1409185"/>
            <a:ext cx="7432873" cy="46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3124200" y="4121541"/>
            <a:ext cx="0" cy="6729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308100" y="4343400"/>
            <a:ext cx="16637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Pull down force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324600" y="6077857"/>
            <a:ext cx="320765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5121275">
              <a:defRPr/>
            </a:pPr>
            <a:r>
              <a:rPr lang="en-US" sz="3200" b="1" kern="0" dirty="0" smtClean="0">
                <a:solidFill>
                  <a:schemeClr val="bg1">
                    <a:lumMod val="85000"/>
                  </a:schemeClr>
                </a:solidFill>
              </a:rPr>
              <a:t>Test Setup</a:t>
            </a:r>
            <a:endParaRPr lang="en-US" sz="3200" b="1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67056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sz="3200" b="1" kern="0" dirty="0" smtClean="0"/>
              <a:t>  Restrained Rotation at Ends</a:t>
            </a:r>
            <a:endParaRPr lang="en-US" sz="3200" b="1" kern="0" dirty="0"/>
          </a:p>
        </p:txBody>
      </p:sp>
    </p:spTree>
    <p:extLst>
      <p:ext uri="{BB962C8B-B14F-4D97-AF65-F5344CB8AC3E}">
        <p14:creationId xmlns:p14="http://schemas.microsoft.com/office/powerpoint/2010/main" val="41452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Box Beam Test\pic\IMG_53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12917" r="3056"/>
          <a:stretch/>
        </p:blipFill>
        <p:spPr bwMode="auto">
          <a:xfrm>
            <a:off x="524329" y="1346073"/>
            <a:ext cx="7632700" cy="46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311900" y="3383420"/>
            <a:ext cx="0" cy="6729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629400" y="3719891"/>
            <a:ext cx="16637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Pull down force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4934857" y="3128434"/>
            <a:ext cx="411843" cy="64493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92700" y="3954079"/>
            <a:ext cx="9144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Support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6700" y="1981200"/>
            <a:ext cx="965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Beam 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2654300"/>
            <a:ext cx="9588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Beam </a:t>
            </a:r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657600" y="2591574"/>
            <a:ext cx="0" cy="4802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171371" y="3106698"/>
            <a:ext cx="11684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shear key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324600" y="6077857"/>
            <a:ext cx="320765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5121275">
              <a:defRPr/>
            </a:pPr>
            <a:r>
              <a:rPr lang="en-US" sz="3200" b="1" kern="0" dirty="0" smtClean="0">
                <a:solidFill>
                  <a:schemeClr val="bg1">
                    <a:lumMod val="85000"/>
                  </a:schemeClr>
                </a:solidFill>
              </a:rPr>
              <a:t>Test Setup</a:t>
            </a:r>
            <a:endParaRPr lang="en-US" sz="3200" b="1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0"/>
            <a:ext cx="67056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sz="3200" b="1" kern="0" dirty="0" smtClean="0"/>
              <a:t>  Restrained Deflection at Diaphragms</a:t>
            </a:r>
            <a:endParaRPr lang="en-US" sz="3200" b="1" kern="0" dirty="0"/>
          </a:p>
        </p:txBody>
      </p:sp>
    </p:spTree>
    <p:extLst>
      <p:ext uri="{BB962C8B-B14F-4D97-AF65-F5344CB8AC3E}">
        <p14:creationId xmlns:p14="http://schemas.microsoft.com/office/powerpoint/2010/main" val="17493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719108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Loading Range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18, 36,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54, 72, 90 kips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4139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324600" y="6077857"/>
            <a:ext cx="320765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5121275">
              <a:defRPr/>
            </a:pPr>
            <a:r>
              <a:rPr lang="en-US" sz="3200" b="1" kern="0" dirty="0" smtClean="0">
                <a:solidFill>
                  <a:schemeClr val="bg1">
                    <a:lumMod val="85000"/>
                  </a:schemeClr>
                </a:solidFill>
              </a:rPr>
              <a:t>Test Setup</a:t>
            </a:r>
            <a:endParaRPr lang="en-US" sz="3200" b="1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67056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sz="2800" b="1" kern="0" dirty="0" smtClean="0"/>
              <a:t>  Loading Protocol #2 (Restrained Deflection)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7593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•"/>
              <a:defRPr sz="2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–"/>
              <a:defRPr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 smtClean="0"/>
              <a:t>Thermal loading caused no distress</a:t>
            </a:r>
          </a:p>
          <a:p>
            <a:r>
              <a:rPr lang="en-US" kern="0" dirty="0" smtClean="0"/>
              <a:t>Traffic </a:t>
            </a:r>
            <a:r>
              <a:rPr lang="en-US" kern="0" dirty="0" smtClean="0"/>
              <a:t>loading appears unlikely to initiate new cracks</a:t>
            </a:r>
          </a:p>
          <a:p>
            <a:r>
              <a:rPr lang="en-US" kern="0" dirty="0" smtClean="0"/>
              <a:t>Traffic loading will cause crack growth</a:t>
            </a:r>
          </a:p>
          <a:p>
            <a:r>
              <a:rPr lang="en-US" kern="0" dirty="0" smtClean="0"/>
              <a:t>Transverse PT has minimal effect before cracking</a:t>
            </a:r>
          </a:p>
          <a:p>
            <a:r>
              <a:rPr lang="en-US" kern="0" dirty="0" smtClean="0"/>
              <a:t>Transverse PT cannot stop crack growth</a:t>
            </a:r>
          </a:p>
          <a:p>
            <a:r>
              <a:rPr lang="en-US" kern="0" dirty="0" smtClean="0"/>
              <a:t>Conventional grouted keys can perform well</a:t>
            </a:r>
          </a:p>
          <a:p>
            <a:pPr lvl="1"/>
            <a:r>
              <a:rPr lang="en-US" kern="0" dirty="0" smtClean="0"/>
              <a:t>Must avoid cracks (shrinkage, surface prep, etc</a:t>
            </a:r>
            <a:r>
              <a:rPr lang="en-US" kern="0" dirty="0" smtClean="0"/>
              <a:t>.)</a:t>
            </a:r>
            <a:endParaRPr lang="en-US" kern="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7239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b="1" kern="0" dirty="0" smtClean="0"/>
              <a:t>Conventional Grouted Shear Keys: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4129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533400" y="6858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Considerations…</a:t>
            </a:r>
            <a:endParaRPr lang="en-US" sz="4400" b="1" cap="sm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  <p:sp useBgFill="1">
        <p:nvSpPr>
          <p:cNvPr id="5" name="Snip Same Side Corner Rectangle 4"/>
          <p:cNvSpPr/>
          <p:nvPr/>
        </p:nvSpPr>
        <p:spPr bwMode="auto">
          <a:xfrm rot="5400000">
            <a:off x="4991100" y="3009900"/>
            <a:ext cx="1600200" cy="914400"/>
          </a:xfrm>
          <a:prstGeom prst="snip2SameRect">
            <a:avLst>
              <a:gd name="adj1" fmla="val 33296"/>
              <a:gd name="adj2" fmla="val 0"/>
            </a:avLst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8610600" cy="2895600"/>
          </a:xfrm>
        </p:spPr>
        <p:txBody>
          <a:bodyPr/>
          <a:lstStyle/>
          <a:p>
            <a:pPr eaLnBrk="1" hangingPunct="1"/>
            <a:r>
              <a:rPr lang="en-US" dirty="0" smtClean="0"/>
              <a:t>Acceptability/Unacceptability of current practice</a:t>
            </a:r>
            <a:endParaRPr lang="en-US" dirty="0" smtClean="0"/>
          </a:p>
          <a:p>
            <a:pPr eaLnBrk="1" hangingPunct="1"/>
            <a:r>
              <a:rPr lang="en-US" dirty="0" smtClean="0"/>
              <a:t>Weaknesses to be addressed</a:t>
            </a:r>
          </a:p>
          <a:p>
            <a:pPr eaLnBrk="1" hangingPunct="1"/>
            <a:r>
              <a:rPr lang="en-US" dirty="0" smtClean="0"/>
              <a:t>Economic considerations</a:t>
            </a:r>
            <a:endParaRPr lang="en-US" dirty="0" smtClean="0"/>
          </a:p>
          <a:p>
            <a:pPr eaLnBrk="1" hangingPunct="1"/>
            <a:r>
              <a:rPr lang="en-US" dirty="0" smtClean="0"/>
              <a:t>Bounds of new solution</a:t>
            </a:r>
          </a:p>
        </p:txBody>
      </p:sp>
    </p:spTree>
    <p:extLst>
      <p:ext uri="{BB962C8B-B14F-4D97-AF65-F5344CB8AC3E}">
        <p14:creationId xmlns:p14="http://schemas.microsoft.com/office/powerpoint/2010/main" val="21289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•"/>
              <a:defRPr sz="2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–"/>
              <a:defRPr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 smtClean="0"/>
              <a:t>UHPC </a:t>
            </a:r>
            <a:r>
              <a:rPr lang="en-US" kern="0" dirty="0" smtClean="0"/>
              <a:t>connections create a </a:t>
            </a:r>
            <a:r>
              <a:rPr lang="en-US" kern="0" dirty="0" smtClean="0"/>
              <a:t>robust reinforced system</a:t>
            </a:r>
          </a:p>
          <a:p>
            <a:r>
              <a:rPr lang="en-US" kern="0" dirty="0" smtClean="0"/>
              <a:t>No distress generated in UHPC connections</a:t>
            </a:r>
            <a:endParaRPr lang="en-US" kern="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7239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b="1" kern="0" dirty="0" smtClean="0"/>
              <a:t>  UHPC Shear Keys: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932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1066800"/>
            <a:ext cx="7460343" cy="4973562"/>
            <a:chOff x="464457" y="914400"/>
            <a:chExt cx="8001000" cy="5334000"/>
          </a:xfrm>
        </p:grpSpPr>
        <p:pic>
          <p:nvPicPr>
            <p:cNvPr id="1026" name="Picture 2" descr="H:\Box Beam Test\Beam 1A and UHPC Partial Depth\Physically crack the connection\pic\IMG_027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7" y="914400"/>
              <a:ext cx="8001000" cy="53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 bwMode="auto">
            <a:xfrm>
              <a:off x="3352800" y="3733800"/>
              <a:ext cx="1981200" cy="1349829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dirty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67056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sz="4000" b="1" dirty="0" smtClean="0"/>
              <a:t>Cracking the Connection</a:t>
            </a:r>
            <a:endParaRPr lang="en-US" sz="4000" b="1" kern="0" dirty="0"/>
          </a:p>
        </p:txBody>
      </p:sp>
    </p:spTree>
    <p:extLst>
      <p:ext uri="{BB962C8B-B14F-4D97-AF65-F5344CB8AC3E}">
        <p14:creationId xmlns:p14="http://schemas.microsoft.com/office/powerpoint/2010/main" val="32520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Box Beam Test\Beam 1A and 1B_Conventional Partial Depth\pic-physically cracked grout - 4-4-13\IMG_5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85" b="9532"/>
          <a:stretch/>
        </p:blipFill>
        <p:spPr bwMode="auto">
          <a:xfrm>
            <a:off x="2438400" y="2362200"/>
            <a:ext cx="6117771" cy="272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5593443" cy="838200"/>
          </a:xfrm>
          <a:effectLst/>
        </p:spPr>
        <p:txBody>
          <a:bodyPr/>
          <a:lstStyle/>
          <a:p>
            <a:pPr algn="l"/>
            <a:r>
              <a:rPr lang="en-US" sz="2800" b="1" dirty="0" smtClean="0"/>
              <a:t>Conventional Grout &amp; Partial Depth: </a:t>
            </a:r>
            <a:br>
              <a:rPr lang="en-US" sz="2800" b="1" dirty="0" smtClean="0"/>
            </a:br>
            <a:r>
              <a:rPr lang="en-US" sz="2800" b="1" dirty="0" smtClean="0"/>
              <a:t>	Crack at the interface</a:t>
            </a:r>
            <a:endParaRPr lang="en-US" sz="2800" b="1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200400" y="3077184"/>
            <a:ext cx="838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0" y="0"/>
            <a:ext cx="67056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sz="4000" b="1" dirty="0" smtClean="0"/>
              <a:t>  Conventional </a:t>
            </a:r>
            <a:r>
              <a:rPr lang="en-US" sz="4000" b="1" dirty="0" smtClean="0"/>
              <a:t>Connection</a:t>
            </a:r>
            <a:endParaRPr lang="en-US" sz="4000" b="1" kern="0" dirty="0"/>
          </a:p>
        </p:txBody>
      </p:sp>
      <p:sp>
        <p:nvSpPr>
          <p:cNvPr id="3" name="Rectangle 2"/>
          <p:cNvSpPr/>
          <p:nvPr/>
        </p:nvSpPr>
        <p:spPr>
          <a:xfrm>
            <a:off x="533400" y="5410200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kern="0" dirty="0" smtClean="0">
                <a:solidFill>
                  <a:schemeClr val="accent3"/>
                </a:solidFill>
              </a:rPr>
              <a:t>Observation:  Transverse PT </a:t>
            </a:r>
            <a:r>
              <a:rPr lang="en-US" sz="2600" b="1" dirty="0" smtClean="0">
                <a:solidFill>
                  <a:schemeClr val="accent3"/>
                </a:solidFill>
              </a:rPr>
              <a:t>does </a:t>
            </a:r>
            <a:r>
              <a:rPr lang="en-US" sz="2600" b="1" dirty="0">
                <a:solidFill>
                  <a:schemeClr val="accent3"/>
                </a:solidFill>
              </a:rPr>
              <a:t>not stop </a:t>
            </a:r>
            <a:r>
              <a:rPr lang="en-US" sz="2600" b="1" dirty="0" smtClean="0">
                <a:solidFill>
                  <a:schemeClr val="accent3"/>
                </a:solidFill>
              </a:rPr>
              <a:t>crack propagation</a:t>
            </a:r>
            <a:endParaRPr lang="en-US" sz="2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80998" y="1260928"/>
            <a:ext cx="8610602" cy="9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571500" indent="-571500" algn="l">
              <a:buFont typeface="Wingdings" pitchFamily="2" charset="2"/>
              <a:buChar char="§"/>
            </a:pPr>
            <a:r>
              <a:rPr lang="en-US" sz="3200" b="1" kern="0" dirty="0" smtClean="0"/>
              <a:t>Cyclic structural loads did not initiate cracks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en-US" sz="3200" b="1" kern="0" dirty="0" smtClean="0"/>
              <a:t>Under forced cracking → crack </a:t>
            </a:r>
            <a:r>
              <a:rPr lang="en-US" sz="3200" b="1" kern="0" dirty="0"/>
              <a:t>in box </a:t>
            </a:r>
            <a:r>
              <a:rPr lang="en-US" sz="3200" b="1" kern="0" dirty="0" smtClean="0"/>
              <a:t>beam</a:t>
            </a:r>
            <a:endParaRPr lang="en-US" sz="3200" b="1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7239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b="1" kern="0" dirty="0" smtClean="0"/>
              <a:t>  UHPC Connection w/o PT</a:t>
            </a:r>
            <a:endParaRPr lang="en-US" b="1" kern="0" dirty="0"/>
          </a:p>
        </p:txBody>
      </p:sp>
      <p:pic>
        <p:nvPicPr>
          <p:cNvPr id="5" name="Picture 2" descr="H:\Box Beam Test\Beam 1A and UHPC Partial Depth\Physically crack the connection\pic\IMG_0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39" y="2286000"/>
            <a:ext cx="5282976" cy="3521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5181600" y="4123192"/>
            <a:ext cx="609600" cy="5569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3733800" y="4572000"/>
            <a:ext cx="0" cy="76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240427" y="4572000"/>
            <a:ext cx="0" cy="76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5105400"/>
            <a:ext cx="50662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422430" y="5430769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Connection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04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72390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b="1" kern="0" dirty="0" smtClean="0"/>
              <a:t>Full-Depth Conventional Grout</a:t>
            </a:r>
            <a:endParaRPr lang="en-US" b="1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1299262"/>
            <a:ext cx="6305868" cy="4605020"/>
            <a:chOff x="0" y="0"/>
            <a:chExt cx="4839418" cy="3571334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4839418" cy="3347145"/>
              <a:chOff x="0" y="0"/>
              <a:chExt cx="4839418" cy="334714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0"/>
                <a:ext cx="4839418" cy="3347145"/>
                <a:chOff x="0" y="0"/>
                <a:chExt cx="4839418" cy="3347145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0" y="0"/>
                  <a:ext cx="4839418" cy="3347145"/>
                  <a:chOff x="0" y="0"/>
                  <a:chExt cx="4839418" cy="3347145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0" y="0"/>
                    <a:ext cx="4839418" cy="3347145"/>
                    <a:chOff x="0" y="0"/>
                    <a:chExt cx="4839418" cy="3347145"/>
                  </a:xfrm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0" y="0"/>
                      <a:ext cx="4839418" cy="3347145"/>
                      <a:chOff x="0" y="0"/>
                      <a:chExt cx="4839418" cy="3347145"/>
                    </a:xfrm>
                  </p:grpSpPr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0" y="0"/>
                        <a:ext cx="4839418" cy="3347145"/>
                        <a:chOff x="0" y="0"/>
                        <a:chExt cx="4839418" cy="3347145"/>
                      </a:xfrm>
                    </p:grpSpPr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0" y="0"/>
                          <a:ext cx="4839418" cy="3347145"/>
                          <a:chOff x="0" y="0"/>
                          <a:chExt cx="4839418" cy="3347145"/>
                        </a:xfrm>
                      </p:grpSpPr>
                      <p:pic>
                        <p:nvPicPr>
                          <p:cNvPr id="20" name="Picture 19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/>
                        </p:blipFill>
                        <p:spPr bwMode="auto">
                          <a:xfrm>
                            <a:off x="0" y="0"/>
                            <a:ext cx="4839418" cy="3088257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xtLst>
                            <a:ext uri="{53640926-AAD7-44D8-BBD7-CCE9431645EC}">
                              <a14:shadowObscured xmlns:a14="http://schemas.microsoft.com/office/drawing/2010/main"/>
                            </a:ext>
                          </a:extLst>
                        </p:spPr>
                      </p:pic>
                      <p:grpSp>
                        <p:nvGrpSpPr>
                          <p:cNvPr id="21" name="Group 20"/>
                          <p:cNvGrpSpPr/>
                          <p:nvPr/>
                        </p:nvGrpSpPr>
                        <p:grpSpPr>
                          <a:xfrm>
                            <a:off x="465826" y="1725283"/>
                            <a:ext cx="3959525" cy="1621862"/>
                            <a:chOff x="0" y="0"/>
                            <a:chExt cx="3959525" cy="1621862"/>
                          </a:xfrm>
                        </p:grpSpPr>
                        <p:cxnSp>
                          <p:nvCxnSpPr>
                            <p:cNvPr id="22" name="Straight Arrow Connector 21"/>
                            <p:cNvCxnSpPr/>
                            <p:nvPr/>
                          </p:nvCxnSpPr>
                          <p:spPr>
                            <a:xfrm>
                              <a:off x="0" y="0"/>
                              <a:ext cx="0" cy="370840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rgbClr val="FF0000"/>
                              </a:solidFill>
                              <a:headEnd type="none" w="med" len="med"/>
                              <a:tailEnd type="triangle" w="med" len="me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" name="Straight Arrow Connector 22"/>
                            <p:cNvCxnSpPr/>
                            <p:nvPr/>
                          </p:nvCxnSpPr>
                          <p:spPr>
                            <a:xfrm>
                              <a:off x="1406106" y="0"/>
                              <a:ext cx="0" cy="370840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rgbClr val="FF0000"/>
                              </a:solidFill>
                              <a:headEnd type="none" w="med" len="med"/>
                              <a:tailEnd type="triangle" w="med" len="me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4" name="Straight Arrow Connector 23"/>
                            <p:cNvCxnSpPr/>
                            <p:nvPr/>
                          </p:nvCxnSpPr>
                          <p:spPr>
                            <a:xfrm>
                              <a:off x="2380891" y="0"/>
                              <a:ext cx="0" cy="370840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rgbClr val="FF0000"/>
                              </a:solidFill>
                              <a:headEnd type="none" w="med" len="med"/>
                              <a:tailEnd type="triangle" w="med" len="me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" name="Straight Arrow Connector 24"/>
                            <p:cNvCxnSpPr/>
                            <p:nvPr/>
                          </p:nvCxnSpPr>
                          <p:spPr>
                            <a:xfrm>
                              <a:off x="3890513" y="0"/>
                              <a:ext cx="0" cy="370840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rgbClr val="FF0000"/>
                              </a:solidFill>
                              <a:headEnd type="none" w="med" len="med"/>
                              <a:tailEnd type="triangle" w="med" len="me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" name="Straight Arrow Connector 25"/>
                            <p:cNvCxnSpPr/>
                            <p:nvPr/>
                          </p:nvCxnSpPr>
                          <p:spPr>
                            <a:xfrm flipV="1">
                              <a:off x="0" y="1268083"/>
                              <a:ext cx="0" cy="353779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rgbClr val="FF0000"/>
                              </a:solidFill>
                              <a:headEnd type="none" w="med" len="med"/>
                              <a:tailEnd type="triangle" w="med" len="me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" name="Straight Arrow Connector 26"/>
                            <p:cNvCxnSpPr/>
                            <p:nvPr/>
                          </p:nvCxnSpPr>
                          <p:spPr>
                            <a:xfrm flipV="1">
                              <a:off x="1449238" y="1268083"/>
                              <a:ext cx="0" cy="353779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rgbClr val="FF0000"/>
                              </a:solidFill>
                              <a:headEnd type="none" w="med" len="med"/>
                              <a:tailEnd type="triangle" w="med" len="me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8" name="Straight Arrow Connector 27"/>
                            <p:cNvCxnSpPr/>
                            <p:nvPr/>
                          </p:nvCxnSpPr>
                          <p:spPr>
                            <a:xfrm flipV="1">
                              <a:off x="2458528" y="1268083"/>
                              <a:ext cx="0" cy="353779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rgbClr val="FF0000"/>
                              </a:solidFill>
                              <a:headEnd type="none" w="med" len="med"/>
                              <a:tailEnd type="triangle" w="med" len="me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9" name="Straight Arrow Connector 28"/>
                            <p:cNvCxnSpPr/>
                            <p:nvPr/>
                          </p:nvCxnSpPr>
                          <p:spPr>
                            <a:xfrm flipV="1">
                              <a:off x="3959525" y="1268083"/>
                              <a:ext cx="0" cy="353779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rgbClr val="FF0000"/>
                              </a:solidFill>
                              <a:headEnd type="none" w="med" len="med"/>
                              <a:tailEnd type="triangle" w="med" len="me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19" name="Text Box 2055"/>
                        <p:cNvSpPr txBox="1"/>
                        <p:nvPr/>
                      </p:nvSpPr>
                      <p:spPr>
                        <a:xfrm>
                          <a:off x="2018581" y="327804"/>
                          <a:ext cx="759124" cy="250166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</a:rPr>
                            <a:t>Beam A</a:t>
                          </a:r>
                        </a:p>
                      </p:txBody>
                    </p:sp>
                  </p:grpSp>
                  <p:sp>
                    <p:nvSpPr>
                      <p:cNvPr id="17" name="Text Box 2056"/>
                      <p:cNvSpPr txBox="1"/>
                      <p:nvPr/>
                    </p:nvSpPr>
                    <p:spPr>
                      <a:xfrm>
                        <a:off x="2018581" y="862642"/>
                        <a:ext cx="759124" cy="25016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b="1">
                            <a:effectLst/>
                            <a:latin typeface="Times New Roman"/>
                            <a:ea typeface="Times New Roman"/>
                          </a:rPr>
                          <a:t>Beam B</a:t>
                        </a:r>
                      </a:p>
                    </p:txBody>
                  </p:sp>
                </p:grpSp>
                <p:sp>
                  <p:nvSpPr>
                    <p:cNvPr id="15" name="Text Box 2057"/>
                    <p:cNvSpPr txBox="1"/>
                    <p:nvPr/>
                  </p:nvSpPr>
                  <p:spPr>
                    <a:xfrm>
                      <a:off x="1958196" y="2182483"/>
                      <a:ext cx="759124" cy="25016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Beam A</a:t>
                      </a:r>
                    </a:p>
                  </p:txBody>
                </p:sp>
              </p:grpSp>
              <p:sp>
                <p:nvSpPr>
                  <p:cNvPr id="13" name="Text Box 2058"/>
                  <p:cNvSpPr txBox="1"/>
                  <p:nvPr/>
                </p:nvSpPr>
                <p:spPr>
                  <a:xfrm>
                    <a:off x="1915064" y="2656936"/>
                    <a:ext cx="759124" cy="250166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b="1">
                        <a:effectLst/>
                        <a:latin typeface="Times New Roman"/>
                        <a:ea typeface="Times New Roman"/>
                      </a:rPr>
                      <a:t> Beam B</a:t>
                    </a:r>
                  </a:p>
                </p:txBody>
              </p:sp>
            </p:grpSp>
            <p:sp>
              <p:nvSpPr>
                <p:cNvPr id="11" name="Text Box 2059"/>
                <p:cNvSpPr txBox="1"/>
                <p:nvPr/>
              </p:nvSpPr>
              <p:spPr>
                <a:xfrm>
                  <a:off x="465826" y="1630392"/>
                  <a:ext cx="871268" cy="46569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>
                      <a:effectLst/>
                      <a:latin typeface="Times New Roman"/>
                      <a:ea typeface="Times New Roman"/>
                    </a:rPr>
                    <a:t>Transverse force</a:t>
                  </a:r>
                </a:p>
              </p:txBody>
            </p:sp>
          </p:grpSp>
          <p:sp>
            <p:nvSpPr>
              <p:cNvPr id="9" name="Text Box 2060"/>
              <p:cNvSpPr txBox="1"/>
              <p:nvPr/>
            </p:nvSpPr>
            <p:spPr>
              <a:xfrm>
                <a:off x="2156603" y="1319842"/>
                <a:ext cx="422694" cy="3105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effectLst/>
                    <a:latin typeface="Times New Roman"/>
                    <a:ea typeface="Times New Roman"/>
                  </a:rPr>
                  <a:t>(a)</a:t>
                </a:r>
              </a:p>
            </p:txBody>
          </p:sp>
        </p:grpSp>
        <p:sp>
          <p:nvSpPr>
            <p:cNvPr id="7" name="Text Box 2061"/>
            <p:cNvSpPr txBox="1"/>
            <p:nvPr/>
          </p:nvSpPr>
          <p:spPr>
            <a:xfrm>
              <a:off x="2156603" y="3260784"/>
              <a:ext cx="422694" cy="3105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Times New Roman"/>
                  <a:ea typeface="Times New Roman"/>
                </a:rPr>
                <a:t>(b)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719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kern="1200" cap="small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Sollars</a:t>
            </a:r>
            <a:r>
              <a:rPr lang="en-US" sz="4400" b="1" kern="1200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Road Bridge</a:t>
            </a:r>
            <a:endParaRPr lang="en-US" sz="4400" b="1" kern="1200" cap="sm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6" y="1938337"/>
            <a:ext cx="8627607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5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kern="1200" cap="small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Sollars</a:t>
            </a:r>
            <a:r>
              <a:rPr lang="en-US" sz="4400" b="1" kern="1200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Road Bridge</a:t>
            </a:r>
            <a:endParaRPr lang="en-US" sz="4400" b="1" kern="1200" cap="sm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5" y="924498"/>
            <a:ext cx="7921745" cy="57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7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kern="1200" cap="small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Sollars</a:t>
            </a:r>
            <a:r>
              <a:rPr lang="en-US" sz="4400" b="1" kern="1200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Road Bridge</a:t>
            </a:r>
            <a:endParaRPr lang="en-US" sz="4400" b="1" kern="1200" cap="sm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/>
          <a:stretch/>
        </p:blipFill>
        <p:spPr bwMode="auto">
          <a:xfrm>
            <a:off x="914400" y="999380"/>
            <a:ext cx="7391400" cy="570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14400" y="1295400"/>
            <a:ext cx="914400" cy="762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77200" y="2712720"/>
            <a:ext cx="213360" cy="1478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kern="1200" cap="small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Sollars</a:t>
            </a:r>
            <a:r>
              <a:rPr lang="en-US" sz="4400" b="1" kern="1200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Road Bridge</a:t>
            </a:r>
            <a:endParaRPr lang="en-US" sz="4400" b="1" kern="1200" cap="sm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442766" cy="324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599"/>
            <a:ext cx="6283371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9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kern="1200" cap="small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Sollars</a:t>
            </a:r>
            <a:r>
              <a:rPr lang="en-US" sz="4400" b="1" kern="1200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Road Bridge</a:t>
            </a:r>
            <a:endParaRPr lang="en-US" sz="4400" b="1" kern="1200" cap="sm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4055630" cy="48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kern="1200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Objective</a:t>
            </a:r>
            <a:endParaRPr lang="en-US" sz="4400" b="1" kern="1200" cap="sm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610600" cy="2657763"/>
          </a:xfrm>
        </p:spPr>
        <p:txBody>
          <a:bodyPr/>
          <a:lstStyle/>
          <a:p>
            <a:r>
              <a:rPr lang="en-US" dirty="0" smtClean="0"/>
              <a:t>Enhance performance of adjacent box beam bridges</a:t>
            </a:r>
          </a:p>
          <a:p>
            <a:r>
              <a:rPr lang="en-US" dirty="0" smtClean="0"/>
              <a:t>Focus on longitudinal connection details</a:t>
            </a:r>
          </a:p>
          <a:p>
            <a:pPr lvl="1"/>
            <a:r>
              <a:rPr lang="en-US" dirty="0" smtClean="0"/>
              <a:t>Assess common connection details</a:t>
            </a:r>
          </a:p>
          <a:p>
            <a:pPr lvl="1"/>
            <a:r>
              <a:rPr lang="en-US" dirty="0" smtClean="0"/>
              <a:t>Develop advanced connection details</a:t>
            </a:r>
            <a:endParaRPr lang="en-US" dirty="0" smtClean="0"/>
          </a:p>
        </p:txBody>
      </p:sp>
      <p:pic>
        <p:nvPicPr>
          <p:cNvPr id="40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b="2549"/>
          <a:stretch/>
        </p:blipFill>
        <p:spPr bwMode="auto">
          <a:xfrm>
            <a:off x="223971" y="4576275"/>
            <a:ext cx="8691429" cy="113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688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kern="1200" cap="small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Sollars</a:t>
            </a:r>
            <a:r>
              <a:rPr lang="en-US" sz="4400" b="1" kern="1200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Road Bridge</a:t>
            </a:r>
            <a:endParaRPr lang="en-US" sz="4400" b="1" kern="1200" cap="sm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400800" cy="564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2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kern="1200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Sturgeon River Bridge</a:t>
            </a:r>
            <a:endParaRPr lang="en-US" sz="4400" b="1" kern="1200" cap="sm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3" y="1487805"/>
            <a:ext cx="83343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10" y="3931920"/>
            <a:ext cx="50673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2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kern="1200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Sturgeon River Bridge</a:t>
            </a:r>
            <a:endParaRPr lang="en-US" sz="4400" b="1" kern="1200" cap="sm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7" y="934403"/>
            <a:ext cx="8732206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315200" y="3276600"/>
            <a:ext cx="1622903" cy="329184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6600" y="5334000"/>
            <a:ext cx="5661503" cy="123444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kern="1200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Sturgeon River Bridge</a:t>
            </a:r>
            <a:endParaRPr lang="en-US" sz="4400" b="1" kern="1200" cap="sm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9235"/>
            <a:ext cx="82677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179835" y="1499235"/>
            <a:ext cx="526016" cy="329184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533400" y="6858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Considerations…</a:t>
            </a:r>
            <a:endParaRPr lang="en-US" sz="4400" b="1" cap="sm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  <p:sp useBgFill="1">
        <p:nvSpPr>
          <p:cNvPr id="5" name="Snip Same Side Corner Rectangle 4"/>
          <p:cNvSpPr/>
          <p:nvPr/>
        </p:nvSpPr>
        <p:spPr bwMode="auto">
          <a:xfrm rot="5400000">
            <a:off x="4991100" y="3009900"/>
            <a:ext cx="1600200" cy="914400"/>
          </a:xfrm>
          <a:prstGeom prst="snip2SameRect">
            <a:avLst>
              <a:gd name="adj1" fmla="val 33296"/>
              <a:gd name="adj2" fmla="val 0"/>
            </a:avLst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8610600" cy="2895600"/>
          </a:xfrm>
        </p:spPr>
        <p:txBody>
          <a:bodyPr/>
          <a:lstStyle/>
          <a:p>
            <a:pPr eaLnBrk="1" hangingPunct="1"/>
            <a:r>
              <a:rPr lang="en-US" dirty="0" smtClean="0"/>
              <a:t>Acceptability/Unacceptability of current </a:t>
            </a:r>
            <a:r>
              <a:rPr lang="en-US" dirty="0"/>
              <a:t>p</a:t>
            </a:r>
            <a:r>
              <a:rPr lang="en-US" dirty="0" smtClean="0"/>
              <a:t>ractice</a:t>
            </a:r>
            <a:endParaRPr lang="en-US" dirty="0" smtClean="0"/>
          </a:p>
          <a:p>
            <a:pPr eaLnBrk="1" hangingPunct="1"/>
            <a:r>
              <a:rPr lang="en-US" dirty="0" smtClean="0"/>
              <a:t>Weaknesses to be addressed</a:t>
            </a:r>
          </a:p>
          <a:p>
            <a:pPr lvl="1" eaLnBrk="1" hangingPunct="1"/>
            <a:r>
              <a:rPr lang="en-US" dirty="0" smtClean="0"/>
              <a:t>Connection Deterioration?  Differential Movement?  Corrosion?</a:t>
            </a:r>
          </a:p>
          <a:p>
            <a:pPr eaLnBrk="1" hangingPunct="1"/>
            <a:r>
              <a:rPr lang="en-US" dirty="0" smtClean="0"/>
              <a:t>Economic considerations</a:t>
            </a:r>
            <a:endParaRPr lang="en-US" dirty="0" smtClean="0"/>
          </a:p>
          <a:p>
            <a:pPr eaLnBrk="1" hangingPunct="1"/>
            <a:r>
              <a:rPr lang="en-US" dirty="0" smtClean="0"/>
              <a:t>Bounds of new solution</a:t>
            </a:r>
          </a:p>
          <a:p>
            <a:pPr lvl="1" eaLnBrk="1" hangingPunct="1"/>
            <a:r>
              <a:rPr lang="en-US" dirty="0" smtClean="0"/>
              <a:t>PT or No PT?  Surface Preparation?  UHPC?  GFRP?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52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686800" cy="17526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5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Advanced Details for Adjacent Box Beam </a:t>
            </a:r>
            <a:r>
              <a:rPr lang="en-US" sz="5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Connections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61816"/>
            <a:ext cx="5181600" cy="1371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sz="2600" b="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Ben Graybeal, Ph.D., P.E.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Team Leader – Bridge &amp; Foundation Engineering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Federal Highway Administration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202-493-3122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benjamin.graybeal@dot.gov</a:t>
            </a:r>
          </a:p>
        </p:txBody>
      </p:sp>
      <p:pic>
        <p:nvPicPr>
          <p:cNvPr id="32774" name="Picture 6" descr="C:\Users\Benjamin.Graybeal\Documents\Personal\Resume_etc\Photos\BenGraybeal2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 t="14469" r="16482" b="23874"/>
          <a:stretch/>
        </p:blipFill>
        <p:spPr bwMode="auto">
          <a:xfrm>
            <a:off x="6019800" y="3810000"/>
            <a:ext cx="1295400" cy="1555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667000" y="6349996"/>
            <a:ext cx="518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•"/>
              <a:defRPr sz="2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–"/>
              <a:defRPr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Char char="»"/>
              <a:defRPr sz="1600" b="1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b="0" kern="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Iowa DOT ABC Workshop  —  May 1-2, 2014</a:t>
            </a:r>
          </a:p>
        </p:txBody>
      </p:sp>
    </p:spTree>
    <p:extLst>
      <p:ext uri="{BB962C8B-B14F-4D97-AF65-F5344CB8AC3E}">
        <p14:creationId xmlns:p14="http://schemas.microsoft.com/office/powerpoint/2010/main" val="37052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533400" y="6858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cap="small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Guidance on Use </a:t>
            </a:r>
            <a:r>
              <a:rPr lang="en-US" sz="4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of</a:t>
            </a:r>
            <a:br>
              <a:rPr lang="en-US" sz="4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en-US" sz="4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UHPC </a:t>
            </a:r>
            <a:r>
              <a:rPr lang="en-US" sz="4400" b="1" cap="small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Connections</a:t>
            </a:r>
          </a:p>
        </p:txBody>
      </p:sp>
      <p:sp useBgFill="1">
        <p:nvSpPr>
          <p:cNvPr id="5" name="Snip Same Side Corner Rectangle 4"/>
          <p:cNvSpPr/>
          <p:nvPr/>
        </p:nvSpPr>
        <p:spPr bwMode="auto">
          <a:xfrm rot="5400000">
            <a:off x="4991100" y="3009900"/>
            <a:ext cx="1600200" cy="914400"/>
          </a:xfrm>
          <a:prstGeom prst="snip2SameRect">
            <a:avLst>
              <a:gd name="adj1" fmla="val 33296"/>
              <a:gd name="adj2" fmla="val 0"/>
            </a:avLst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8610600" cy="2895600"/>
          </a:xfrm>
        </p:spPr>
        <p:txBody>
          <a:bodyPr/>
          <a:lstStyle/>
          <a:p>
            <a:pPr eaLnBrk="1" hangingPunct="1"/>
            <a:r>
              <a:rPr lang="en-US" dirty="0" smtClean="0"/>
              <a:t>FHWA document being drafted</a:t>
            </a:r>
          </a:p>
          <a:p>
            <a:pPr lvl="1" eaLnBrk="1" hangingPunct="1"/>
            <a:r>
              <a:rPr lang="en-US" sz="2000" dirty="0" smtClean="0"/>
              <a:t>Design guidance</a:t>
            </a:r>
          </a:p>
          <a:p>
            <a:pPr lvl="1" eaLnBrk="1" hangingPunct="1"/>
            <a:r>
              <a:rPr lang="en-US" sz="2000" dirty="0" smtClean="0"/>
              <a:t>Construction guidance</a:t>
            </a:r>
          </a:p>
          <a:p>
            <a:pPr lvl="1" eaLnBrk="1" hangingPunct="1"/>
            <a:r>
              <a:rPr lang="en-US" sz="2000" dirty="0" smtClean="0"/>
              <a:t>Case Studies</a:t>
            </a:r>
          </a:p>
          <a:p>
            <a:pPr eaLnBrk="1" hangingPunct="1"/>
            <a:r>
              <a:rPr lang="en-US" dirty="0" smtClean="0"/>
              <a:t>Publication within 6 months</a:t>
            </a:r>
          </a:p>
          <a:p>
            <a:pPr eaLnBrk="1" hangingPunct="1"/>
            <a:r>
              <a:rPr lang="en-US" dirty="0" smtClean="0"/>
              <a:t>External reviews underway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80" y="1828800"/>
            <a:ext cx="3115820" cy="401486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626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kern="1200" cap="small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Field-Cast “Splice” Connections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610600" cy="2657763"/>
          </a:xfrm>
        </p:spPr>
        <p:txBody>
          <a:bodyPr/>
          <a:lstStyle/>
          <a:p>
            <a:r>
              <a:rPr lang="en-US" dirty="0" smtClean="0"/>
              <a:t>Simple Lap-Splice </a:t>
            </a:r>
            <a:r>
              <a:rPr lang="en-US" dirty="0" err="1" smtClean="0"/>
              <a:t>Cxn</a:t>
            </a:r>
            <a:endParaRPr lang="en-US" dirty="0" smtClean="0"/>
          </a:p>
          <a:p>
            <a:r>
              <a:rPr lang="en-US" dirty="0" smtClean="0"/>
              <a:t>Smaller Grout Volumes</a:t>
            </a:r>
          </a:p>
          <a:p>
            <a:r>
              <a:rPr lang="en-US" dirty="0" smtClean="0"/>
              <a:t>Shortened Bar Lengths</a:t>
            </a:r>
          </a:p>
          <a:p>
            <a:r>
              <a:rPr lang="en-US" dirty="0" smtClean="0"/>
              <a:t>Emulates Monolithic</a:t>
            </a:r>
            <a:br>
              <a:rPr lang="en-US" dirty="0" smtClean="0"/>
            </a:br>
            <a:r>
              <a:rPr lang="en-US" dirty="0" smtClean="0"/>
              <a:t>     Component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0" y="3610638"/>
            <a:ext cx="3765550" cy="20386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oup 31"/>
          <p:cNvGrpSpPr/>
          <p:nvPr/>
        </p:nvGrpSpPr>
        <p:grpSpPr>
          <a:xfrm>
            <a:off x="4522705" y="2809956"/>
            <a:ext cx="4148138" cy="1982364"/>
            <a:chOff x="4522705" y="2809956"/>
            <a:chExt cx="4148138" cy="1982364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722" t="12410" b="8790"/>
            <a:stretch/>
          </p:blipFill>
          <p:spPr bwMode="auto">
            <a:xfrm>
              <a:off x="4522705" y="2809956"/>
              <a:ext cx="4148138" cy="19823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/>
            <p:cNvSpPr/>
            <p:nvPr/>
          </p:nvSpPr>
          <p:spPr bwMode="auto">
            <a:xfrm>
              <a:off x="6403611" y="4601109"/>
              <a:ext cx="437057" cy="18731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299262" y="4605009"/>
              <a:ext cx="437057" cy="18731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986066" y="2809956"/>
              <a:ext cx="1248734" cy="35041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360686" y="2899712"/>
              <a:ext cx="561930" cy="18731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03616" y="3129945"/>
              <a:ext cx="437057" cy="18731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522705" y="3059703"/>
              <a:ext cx="526809" cy="156091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612458" y="3621633"/>
              <a:ext cx="187310" cy="37462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612458" y="2809956"/>
              <a:ext cx="312184" cy="35805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12458" y="4515260"/>
              <a:ext cx="437057" cy="27706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299262" y="4519955"/>
              <a:ext cx="2701738" cy="27236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522705" y="4058690"/>
              <a:ext cx="635280" cy="68680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527468" y="2809956"/>
              <a:ext cx="631537" cy="68680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181601" y="4320145"/>
              <a:ext cx="899950" cy="17169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853387" y="4140634"/>
              <a:ext cx="124873" cy="31218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755673" y="3883088"/>
              <a:ext cx="124873" cy="14235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802652" y="4050884"/>
              <a:ext cx="124873" cy="67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020171" y="4156243"/>
              <a:ext cx="124873" cy="1521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129048" y="3125182"/>
              <a:ext cx="124873" cy="31609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004566" y="3122139"/>
              <a:ext cx="124873" cy="31609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099231" y="3465538"/>
              <a:ext cx="124873" cy="5993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553199" y="3569247"/>
              <a:ext cx="167879" cy="18731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553200" y="3846527"/>
              <a:ext cx="167879" cy="18731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005637" y="4255907"/>
              <a:ext cx="124873" cy="31609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922616" y="3036234"/>
              <a:ext cx="359223" cy="13083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3781291">
              <a:off x="7021726" y="3327166"/>
              <a:ext cx="159784" cy="5434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3781291">
              <a:off x="5793724" y="3894563"/>
              <a:ext cx="159784" cy="5434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17918421">
              <a:off x="6068156" y="3343264"/>
              <a:ext cx="159784" cy="4571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181600" y="3317709"/>
              <a:ext cx="554719" cy="4571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853388" y="3316753"/>
              <a:ext cx="246656" cy="4571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 rot="19692826">
              <a:off x="5697039" y="3306194"/>
              <a:ext cx="100192" cy="4571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rot="2806363">
              <a:off x="5792295" y="3308743"/>
              <a:ext cx="100192" cy="4571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8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99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6501618" y="2151648"/>
            <a:ext cx="26423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Precast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Deck Panels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and Slabs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387" t="16197" r="10346" b="22958"/>
          <a:stretch>
            <a:fillRect/>
          </a:stretch>
        </p:blipFill>
        <p:spPr bwMode="auto">
          <a:xfrm>
            <a:off x="2586524" y="4110758"/>
            <a:ext cx="6283758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 t="16167" b="30184"/>
          <a:stretch>
            <a:fillRect/>
          </a:stretch>
        </p:blipFill>
        <p:spPr bwMode="auto">
          <a:xfrm>
            <a:off x="254670" y="1885240"/>
            <a:ext cx="6202401" cy="143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1352" y="4842180"/>
            <a:ext cx="20656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</a:rPr>
              <a:t>Deck Bulb Tee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Girders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968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kern="1200" cap="small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Field-Cast “Splice” Connections</a:t>
            </a:r>
          </a:p>
        </p:txBody>
      </p:sp>
    </p:spTree>
    <p:extLst>
      <p:ext uri="{BB962C8B-B14F-4D97-AF65-F5344CB8AC3E}">
        <p14:creationId xmlns:p14="http://schemas.microsoft.com/office/powerpoint/2010/main" val="35468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686800" cy="9906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4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Adjacent Box Beam Connections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Users\Benjamin.Graybeal\Documents\HPC Connection Performance Study\Adjacent Boxes\IMG_2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15564" b="1349"/>
          <a:stretch/>
        </p:blipFill>
        <p:spPr bwMode="auto">
          <a:xfrm>
            <a:off x="63562" y="1600201"/>
            <a:ext cx="9004238" cy="518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59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9906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4400" b="1" cap="sm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Adjacent Box Beam Connections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257800" y="2654808"/>
            <a:ext cx="3066900" cy="2926080"/>
            <a:chOff x="5486400" y="2971800"/>
            <a:chExt cx="2555748" cy="2438400"/>
          </a:xfrm>
        </p:grpSpPr>
        <p:sp>
          <p:nvSpPr>
            <p:cNvPr id="7" name="Rectangle 6"/>
            <p:cNvSpPr/>
            <p:nvPr/>
          </p:nvSpPr>
          <p:spPr bwMode="auto">
            <a:xfrm>
              <a:off x="5486400" y="2971800"/>
              <a:ext cx="2555748" cy="2438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4" name="Picture 24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344206"/>
              <a:ext cx="1753689" cy="9379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7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613" y="3187169"/>
              <a:ext cx="1751476" cy="8617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85800" y="2654808"/>
            <a:ext cx="3066900" cy="2926080"/>
            <a:chOff x="949452" y="2971800"/>
            <a:chExt cx="2555748" cy="24384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949452" y="2971800"/>
              <a:ext cx="2555748" cy="2438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2" name="Picture 20" descr="H:\poster\Con-full connection.jpg"/>
            <p:cNvPicPr preferRelativeResize="0"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2" t="17269" r="12122" b="24755"/>
            <a:stretch/>
          </p:blipFill>
          <p:spPr bwMode="auto">
            <a:xfrm>
              <a:off x="1331976" y="4311717"/>
              <a:ext cx="1777157" cy="9383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2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76" y="3197352"/>
              <a:ext cx="1790724" cy="9448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20852" y="1910144"/>
            <a:ext cx="301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chemeClr val="bg1"/>
                </a:solidFill>
              </a:rPr>
              <a:t>Traditional Solution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w/ Post-Tensioning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29200" y="1905000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chemeClr val="bg1"/>
                </a:solidFill>
              </a:rPr>
              <a:t>UHPC Connection Solution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w/o Post-Tensioning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000500" y="3456466"/>
            <a:ext cx="1066800" cy="737436"/>
          </a:xfrm>
          <a:prstGeom prst="rightArrow">
            <a:avLst>
              <a:gd name="adj1" fmla="val 38475"/>
              <a:gd name="adj2" fmla="val 4615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0" y="0"/>
            <a:ext cx="67056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sz="4000" b="1" kern="0" dirty="0" smtClean="0"/>
              <a:t>   Conventional Shear Key</a:t>
            </a:r>
            <a:endParaRPr lang="en-US" sz="4000" b="1" kern="0" dirty="0"/>
          </a:p>
        </p:txBody>
      </p:sp>
      <p:pic>
        <p:nvPicPr>
          <p:cNvPr id="1026" name="Picture 2" descr="H:\Box Beam Test\Beam 1A and 1B_Conventional Partial Depth\Pour 1 - 8-30-12\pic - foam\IMG_1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0"/>
            <a:ext cx="44577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Box Beam Test\pic\IMG_23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55" t="25476"/>
          <a:stretch/>
        </p:blipFill>
        <p:spPr bwMode="auto">
          <a:xfrm>
            <a:off x="4035719" y="3429000"/>
            <a:ext cx="4879681" cy="3051629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6705600" y="2895600"/>
            <a:ext cx="627743" cy="20265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076372" y="2895600"/>
            <a:ext cx="1629228" cy="21789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958114" y="2405743"/>
            <a:ext cx="211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Post-Tension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Box Beam Test\Beam 1A and UHPC Partial Depth\Connection Detail Pic\IMG_6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403601"/>
            <a:ext cx="4952999" cy="330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0" y="0"/>
            <a:ext cx="67056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sz="4000" b="1" kern="0" dirty="0" smtClean="0"/>
              <a:t>   UHPC Connection</a:t>
            </a:r>
            <a:endParaRPr lang="en-US" sz="4000" b="1" kern="0" dirty="0"/>
          </a:p>
        </p:txBody>
      </p:sp>
      <p:pic>
        <p:nvPicPr>
          <p:cNvPr id="3074" name="Picture 2" descr="H:\Box Beam Test\Beam 2A and 2B UHPC Full Depth\Connection detail pic\IMG_93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2"/>
          <a:stretch/>
        </p:blipFill>
        <p:spPr bwMode="auto">
          <a:xfrm>
            <a:off x="32657" y="914400"/>
            <a:ext cx="4572000" cy="36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5958114" y="2972707"/>
            <a:ext cx="627743" cy="20265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105400" y="2057400"/>
            <a:ext cx="3552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No. 4 rebar lap splice</a:t>
            </a:r>
          </a:p>
          <a:p>
            <a:r>
              <a:rPr lang="en-US" sz="2000" b="1" dirty="0" smtClean="0">
                <a:solidFill>
                  <a:schemeClr val="accent3"/>
                </a:solidFill>
              </a:rPr>
              <a:t>(No Post-Tension needed)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510" y="4965104"/>
            <a:ext cx="355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Embedded Length: 5.5 in. </a:t>
            </a:r>
          </a:p>
          <a:p>
            <a:r>
              <a:rPr lang="en-US" sz="2000" b="1" dirty="0" smtClean="0">
                <a:solidFill>
                  <a:schemeClr val="accent3"/>
                </a:solidFill>
              </a:rPr>
              <a:t>Lap spliced Length: ≈ 4in. </a:t>
            </a:r>
            <a:endParaRPr lang="en-US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ular Slides">
  <a:themeElements>
    <a:clrScheme name="Regula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gular Slide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egula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44EB0441AA04F8D37B070B7CFBD87" ma:contentTypeVersion="0" ma:contentTypeDescription="Create a new document." ma:contentTypeScope="" ma:versionID="69c8cea16f4e10682dd44e918bfbb5f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2F446D2-A785-44FD-A8D3-E495383B40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AA3EC8-FF5B-43B0-9ED7-709EBF0EE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FAACBA9-74F5-42A3-9A00-BF485A8786A4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EDC Template for External</Template>
  <TotalTime>64635</TotalTime>
  <Words>537</Words>
  <Application>Microsoft Office PowerPoint</Application>
  <PresentationFormat>On-screen Show (4:3)</PresentationFormat>
  <Paragraphs>142</Paragraphs>
  <Slides>36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Regular Slides</vt:lpstr>
      <vt:lpstr>Advanced Details for Adjacent Box Beam Connections</vt:lpstr>
      <vt:lpstr>PowerPoint Presentation</vt:lpstr>
      <vt:lpstr>Objective</vt:lpstr>
      <vt:lpstr>Field-Cast “Splice” Connections</vt:lpstr>
      <vt:lpstr>Field-Cast “Splice” Connections</vt:lpstr>
      <vt:lpstr>Adjacent Box Beam Connections</vt:lpstr>
      <vt:lpstr>Adjacent Box Beam Connections</vt:lpstr>
      <vt:lpstr>PowerPoint Presentation</vt:lpstr>
      <vt:lpstr>PowerPoint Presentation</vt:lpstr>
      <vt:lpstr>PowerPoint Presentation</vt:lpstr>
      <vt:lpstr>Adjacent Box Beam Connections</vt:lpstr>
      <vt:lpstr>Adjacent Box Beam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Conventional Grout &amp; Partial Depth:   Crack at the interface</vt:lpstr>
      <vt:lpstr>PowerPoint Presentation</vt:lpstr>
      <vt:lpstr>PowerPoint Presentation</vt:lpstr>
      <vt:lpstr>Sollars Road Bridge</vt:lpstr>
      <vt:lpstr>Sollars Road Bridge</vt:lpstr>
      <vt:lpstr>Sollars Road Bridge</vt:lpstr>
      <vt:lpstr>Sollars Road Bridge</vt:lpstr>
      <vt:lpstr>Sollars Road Bridge</vt:lpstr>
      <vt:lpstr>Sollars Road Bridge</vt:lpstr>
      <vt:lpstr>Sturgeon River Bridge</vt:lpstr>
      <vt:lpstr>Sturgeon River Bridge</vt:lpstr>
      <vt:lpstr>Sturgeon River Bridge</vt:lpstr>
      <vt:lpstr>PowerPoint Presentation</vt:lpstr>
      <vt:lpstr>Advanced Details for Adjacent Box Beam Connections</vt:lpstr>
      <vt:lpstr>PowerPoint Presentation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Bridge Construction with  Prefabricated Bridge Elements &amp; Systems (PBES))</dc:title>
  <dc:creator>Benjamin.Graybeal@dot.gov</dc:creator>
  <cp:lastModifiedBy>Graybeal, Benjamin (FHWA)</cp:lastModifiedBy>
  <cp:revision>1306</cp:revision>
  <dcterms:created xsi:type="dcterms:W3CDTF">2010-09-25T15:26:43Z</dcterms:created>
  <dcterms:modified xsi:type="dcterms:W3CDTF">2014-04-30T19:29:13Z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0x01010082D44EB0441AA04F8D37B070B7CFBD87</vt:lpwstr>
  </property>
</Properties>
</file>